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1" r:id="rId2"/>
    <p:sldId id="282" r:id="rId3"/>
    <p:sldId id="283" r:id="rId4"/>
    <p:sldId id="284" r:id="rId5"/>
    <p:sldId id="256" r:id="rId6"/>
    <p:sldId id="257" r:id="rId7"/>
    <p:sldId id="273" r:id="rId8"/>
    <p:sldId id="258" r:id="rId9"/>
    <p:sldId id="259" r:id="rId10"/>
    <p:sldId id="260" r:id="rId11"/>
    <p:sldId id="261" r:id="rId12"/>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380" autoAdjust="0"/>
  </p:normalViewPr>
  <p:slideViewPr>
    <p:cSldViewPr>
      <p:cViewPr>
        <p:scale>
          <a:sx n="70" d="100"/>
          <a:sy n="70" d="100"/>
        </p:scale>
        <p:origin x="-114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AD7167EF-F8A2-48E9-B7BA-368BACB4C712}" type="datetimeFigureOut">
              <a:rPr lang="en-US" smtClean="0"/>
              <a:pPr/>
              <a:t>11/8/2016</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82D92B1E-8F4F-4EC8-8FC4-8C8B8A9703D1}" type="slidenum">
              <a:rPr lang="en-US" smtClean="0"/>
              <a:pPr/>
              <a:t>‹#›</a:t>
            </a:fld>
            <a:endParaRPr lang="en-US"/>
          </a:p>
        </p:txBody>
      </p:sp>
    </p:spTree>
    <p:extLst>
      <p:ext uri="{BB962C8B-B14F-4D97-AF65-F5344CB8AC3E}">
        <p14:creationId xmlns:p14="http://schemas.microsoft.com/office/powerpoint/2010/main" val="390311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D92B1E-8F4F-4EC8-8FC4-8C8B8A9703D1}"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D92B1E-8F4F-4EC8-8FC4-8C8B8A9703D1}"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1/21/2011</a:t>
            </a:r>
            <a:endParaRPr lang="en-US"/>
          </a:p>
        </p:txBody>
      </p:sp>
      <p:sp>
        <p:nvSpPr>
          <p:cNvPr id="5" name="Footer Placeholder 4"/>
          <p:cNvSpPr>
            <a:spLocks noGrp="1"/>
          </p:cNvSpPr>
          <p:nvPr>
            <p:ph type="ftr" sz="quarter" idx="11"/>
          </p:nvPr>
        </p:nvSpPr>
        <p:spPr/>
        <p:txBody>
          <a:bodyPr/>
          <a:lstStyle/>
          <a:p>
            <a:r>
              <a:rPr lang="en-US" smtClean="0"/>
              <a:t>1</a:t>
            </a:r>
            <a:endParaRPr lang="en-US"/>
          </a:p>
        </p:txBody>
      </p:sp>
      <p:sp>
        <p:nvSpPr>
          <p:cNvPr id="6" name="Slide Number Placeholder 5"/>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1/21/2011</a:t>
            </a:r>
            <a:endParaRPr lang="en-US"/>
          </a:p>
        </p:txBody>
      </p:sp>
      <p:sp>
        <p:nvSpPr>
          <p:cNvPr id="5" name="Footer Placeholder 4"/>
          <p:cNvSpPr>
            <a:spLocks noGrp="1"/>
          </p:cNvSpPr>
          <p:nvPr>
            <p:ph type="ftr" sz="quarter" idx="11"/>
          </p:nvPr>
        </p:nvSpPr>
        <p:spPr/>
        <p:txBody>
          <a:bodyPr/>
          <a:lstStyle/>
          <a:p>
            <a:r>
              <a:rPr lang="en-US" smtClean="0"/>
              <a:t>1</a:t>
            </a:r>
            <a:endParaRPr lang="en-US"/>
          </a:p>
        </p:txBody>
      </p:sp>
      <p:sp>
        <p:nvSpPr>
          <p:cNvPr id="6" name="Slide Number Placeholder 5"/>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1/21/2011</a:t>
            </a:r>
            <a:endParaRPr lang="en-US"/>
          </a:p>
        </p:txBody>
      </p:sp>
      <p:sp>
        <p:nvSpPr>
          <p:cNvPr id="5" name="Footer Placeholder 4"/>
          <p:cNvSpPr>
            <a:spLocks noGrp="1"/>
          </p:cNvSpPr>
          <p:nvPr>
            <p:ph type="ftr" sz="quarter" idx="11"/>
          </p:nvPr>
        </p:nvSpPr>
        <p:spPr/>
        <p:txBody>
          <a:bodyPr/>
          <a:lstStyle/>
          <a:p>
            <a:r>
              <a:rPr lang="en-US" smtClean="0"/>
              <a:t>1</a:t>
            </a:r>
            <a:endParaRPr lang="en-US"/>
          </a:p>
        </p:txBody>
      </p:sp>
      <p:sp>
        <p:nvSpPr>
          <p:cNvPr id="6" name="Slide Number Placeholder 5"/>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1/21/2011</a:t>
            </a:r>
            <a:endParaRPr lang="en-US"/>
          </a:p>
        </p:txBody>
      </p:sp>
      <p:sp>
        <p:nvSpPr>
          <p:cNvPr id="5" name="Footer Placeholder 4"/>
          <p:cNvSpPr>
            <a:spLocks noGrp="1"/>
          </p:cNvSpPr>
          <p:nvPr>
            <p:ph type="ftr" sz="quarter" idx="11"/>
          </p:nvPr>
        </p:nvSpPr>
        <p:spPr/>
        <p:txBody>
          <a:bodyPr/>
          <a:lstStyle/>
          <a:p>
            <a:r>
              <a:rPr lang="en-US" smtClean="0"/>
              <a:t>1</a:t>
            </a:r>
            <a:endParaRPr lang="en-US"/>
          </a:p>
        </p:txBody>
      </p:sp>
      <p:sp>
        <p:nvSpPr>
          <p:cNvPr id="6" name="Slide Number Placeholder 5"/>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1/21/2011</a:t>
            </a:r>
            <a:endParaRPr lang="en-US"/>
          </a:p>
        </p:txBody>
      </p:sp>
      <p:sp>
        <p:nvSpPr>
          <p:cNvPr id="5" name="Footer Placeholder 4"/>
          <p:cNvSpPr>
            <a:spLocks noGrp="1"/>
          </p:cNvSpPr>
          <p:nvPr>
            <p:ph type="ftr" sz="quarter" idx="11"/>
          </p:nvPr>
        </p:nvSpPr>
        <p:spPr/>
        <p:txBody>
          <a:bodyPr/>
          <a:lstStyle/>
          <a:p>
            <a:r>
              <a:rPr lang="en-US" smtClean="0"/>
              <a:t>1</a:t>
            </a:r>
            <a:endParaRPr lang="en-US"/>
          </a:p>
        </p:txBody>
      </p:sp>
      <p:sp>
        <p:nvSpPr>
          <p:cNvPr id="6" name="Slide Number Placeholder 5"/>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1/21/2011</a:t>
            </a:r>
            <a:endParaRPr lang="en-US"/>
          </a:p>
        </p:txBody>
      </p:sp>
      <p:sp>
        <p:nvSpPr>
          <p:cNvPr id="6" name="Footer Placeholder 5"/>
          <p:cNvSpPr>
            <a:spLocks noGrp="1"/>
          </p:cNvSpPr>
          <p:nvPr>
            <p:ph type="ftr" sz="quarter" idx="11"/>
          </p:nvPr>
        </p:nvSpPr>
        <p:spPr/>
        <p:txBody>
          <a:bodyPr/>
          <a:lstStyle/>
          <a:p>
            <a:r>
              <a:rPr lang="en-US" smtClean="0"/>
              <a:t>1</a:t>
            </a:r>
            <a:endParaRPr lang="en-US"/>
          </a:p>
        </p:txBody>
      </p:sp>
      <p:sp>
        <p:nvSpPr>
          <p:cNvPr id="7" name="Slide Number Placeholder 6"/>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1/21/2011</a:t>
            </a:r>
            <a:endParaRPr lang="en-US"/>
          </a:p>
        </p:txBody>
      </p:sp>
      <p:sp>
        <p:nvSpPr>
          <p:cNvPr id="8" name="Footer Placeholder 7"/>
          <p:cNvSpPr>
            <a:spLocks noGrp="1"/>
          </p:cNvSpPr>
          <p:nvPr>
            <p:ph type="ftr" sz="quarter" idx="11"/>
          </p:nvPr>
        </p:nvSpPr>
        <p:spPr/>
        <p:txBody>
          <a:bodyPr/>
          <a:lstStyle/>
          <a:p>
            <a:r>
              <a:rPr lang="en-US" smtClean="0"/>
              <a:t>1</a:t>
            </a:r>
            <a:endParaRPr lang="en-US"/>
          </a:p>
        </p:txBody>
      </p:sp>
      <p:sp>
        <p:nvSpPr>
          <p:cNvPr id="9" name="Slide Number Placeholder 8"/>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1/21/2011</a:t>
            </a:r>
            <a:endParaRPr lang="en-US"/>
          </a:p>
        </p:txBody>
      </p:sp>
      <p:sp>
        <p:nvSpPr>
          <p:cNvPr id="4" name="Footer Placeholder 3"/>
          <p:cNvSpPr>
            <a:spLocks noGrp="1"/>
          </p:cNvSpPr>
          <p:nvPr>
            <p:ph type="ftr" sz="quarter" idx="11"/>
          </p:nvPr>
        </p:nvSpPr>
        <p:spPr/>
        <p:txBody>
          <a:bodyPr/>
          <a:lstStyle/>
          <a:p>
            <a:r>
              <a:rPr lang="en-US" smtClean="0"/>
              <a:t>1</a:t>
            </a:r>
            <a:endParaRPr lang="en-US"/>
          </a:p>
        </p:txBody>
      </p:sp>
      <p:sp>
        <p:nvSpPr>
          <p:cNvPr id="5" name="Slide Number Placeholder 4"/>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1/21/2011</a:t>
            </a:r>
            <a:endParaRPr lang="en-US"/>
          </a:p>
        </p:txBody>
      </p:sp>
      <p:sp>
        <p:nvSpPr>
          <p:cNvPr id="3" name="Footer Placeholder 2"/>
          <p:cNvSpPr>
            <a:spLocks noGrp="1"/>
          </p:cNvSpPr>
          <p:nvPr>
            <p:ph type="ftr" sz="quarter" idx="11"/>
          </p:nvPr>
        </p:nvSpPr>
        <p:spPr/>
        <p:txBody>
          <a:bodyPr/>
          <a:lstStyle/>
          <a:p>
            <a:r>
              <a:rPr lang="en-US" smtClean="0"/>
              <a:t>1</a:t>
            </a:r>
            <a:endParaRPr lang="en-US"/>
          </a:p>
        </p:txBody>
      </p:sp>
      <p:sp>
        <p:nvSpPr>
          <p:cNvPr id="4" name="Slide Number Placeholder 3"/>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1/21/2011</a:t>
            </a:r>
            <a:endParaRPr lang="en-US"/>
          </a:p>
        </p:txBody>
      </p:sp>
      <p:sp>
        <p:nvSpPr>
          <p:cNvPr id="6" name="Footer Placeholder 5"/>
          <p:cNvSpPr>
            <a:spLocks noGrp="1"/>
          </p:cNvSpPr>
          <p:nvPr>
            <p:ph type="ftr" sz="quarter" idx="11"/>
          </p:nvPr>
        </p:nvSpPr>
        <p:spPr/>
        <p:txBody>
          <a:bodyPr/>
          <a:lstStyle/>
          <a:p>
            <a:r>
              <a:rPr lang="en-US" smtClean="0"/>
              <a:t>1</a:t>
            </a:r>
            <a:endParaRPr lang="en-US"/>
          </a:p>
        </p:txBody>
      </p:sp>
      <p:sp>
        <p:nvSpPr>
          <p:cNvPr id="7" name="Slide Number Placeholder 6"/>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1/21/2011</a:t>
            </a:r>
            <a:endParaRPr lang="en-US"/>
          </a:p>
        </p:txBody>
      </p:sp>
      <p:sp>
        <p:nvSpPr>
          <p:cNvPr id="6" name="Footer Placeholder 5"/>
          <p:cNvSpPr>
            <a:spLocks noGrp="1"/>
          </p:cNvSpPr>
          <p:nvPr>
            <p:ph type="ftr" sz="quarter" idx="11"/>
          </p:nvPr>
        </p:nvSpPr>
        <p:spPr/>
        <p:txBody>
          <a:bodyPr/>
          <a:lstStyle/>
          <a:p>
            <a:r>
              <a:rPr lang="en-US" smtClean="0"/>
              <a:t>1</a:t>
            </a:r>
            <a:endParaRPr lang="en-US"/>
          </a:p>
        </p:txBody>
      </p:sp>
      <p:sp>
        <p:nvSpPr>
          <p:cNvPr id="7" name="Slide Number Placeholder 6"/>
          <p:cNvSpPr>
            <a:spLocks noGrp="1"/>
          </p:cNvSpPr>
          <p:nvPr>
            <p:ph type="sldNum" sz="quarter" idx="12"/>
          </p:nvPr>
        </p:nvSpPr>
        <p:spPr/>
        <p:txBody>
          <a:bodyPr/>
          <a:lstStyle/>
          <a:p>
            <a:fld id="{F1A62DD7-6980-44E2-9E49-BCB5AC4A8A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1/21/2011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62DD7-6980-44E2-9E49-BCB5AC4A8A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248980"/>
            <a:ext cx="6400800" cy="2700300"/>
          </a:xfrm>
        </p:spPr>
        <p:txBody>
          <a:bodyPr>
            <a:normAutofit fontScale="40000" lnSpcReduction="20000"/>
          </a:bodyPr>
          <a:lstStyle/>
          <a:p>
            <a:endParaRPr lang="en-US" b="1" dirty="0" smtClean="0"/>
          </a:p>
          <a:p>
            <a:r>
              <a:rPr lang="en-US" b="1" dirty="0" smtClean="0"/>
              <a:t>PRESENTED BY: MR. JAMIL HASSAN</a:t>
            </a:r>
            <a:endParaRPr lang="en-US" dirty="0" smtClean="0"/>
          </a:p>
          <a:p>
            <a:r>
              <a:rPr lang="en-US" dirty="0" smtClean="0"/>
              <a:t>                              </a:t>
            </a:r>
            <a:r>
              <a:rPr lang="en-US" b="1" dirty="0" smtClean="0"/>
              <a:t>MANAGING DIRECTOR/CEO</a:t>
            </a:r>
            <a:endParaRPr lang="en-US" dirty="0" smtClean="0"/>
          </a:p>
          <a:p>
            <a:r>
              <a:rPr lang="en-US" b="1" dirty="0" smtClean="0"/>
              <a:t>                     TIJARAH MFB LIMITED</a:t>
            </a:r>
            <a:endParaRPr lang="en-US" dirty="0" smtClean="0"/>
          </a:p>
          <a:p>
            <a:r>
              <a:rPr lang="en-US" b="1" dirty="0" smtClean="0"/>
              <a:t>             BAUCHI, NIGERIA</a:t>
            </a:r>
          </a:p>
          <a:p>
            <a:endParaRPr lang="en-US" b="1" dirty="0" smtClean="0"/>
          </a:p>
          <a:p>
            <a:endParaRPr lang="en-US" b="1" dirty="0" smtClean="0"/>
          </a:p>
          <a:p>
            <a:endParaRPr lang="en-US" b="1" dirty="0" smtClean="0"/>
          </a:p>
          <a:p>
            <a:endParaRPr lang="en-US" b="1" dirty="0" smtClean="0"/>
          </a:p>
          <a:p>
            <a:r>
              <a:rPr lang="en-US" b="1" dirty="0" smtClean="0"/>
              <a:t>AT: THE 6</a:t>
            </a:r>
            <a:r>
              <a:rPr lang="en-US" b="1" baseline="30000" dirty="0" smtClean="0"/>
              <a:t>TH</a:t>
            </a:r>
            <a:r>
              <a:rPr lang="en-US" b="1" dirty="0" smtClean="0"/>
              <a:t> GLOBAL ISLAMIC MICROFINANCE FORUM – NAIROBI, </a:t>
            </a:r>
            <a:r>
              <a:rPr lang="en-US" b="1" smtClean="0"/>
              <a:t>KENYA </a:t>
            </a:r>
          </a:p>
          <a:p>
            <a:r>
              <a:rPr lang="en-US" b="1" smtClean="0"/>
              <a:t>8-9</a:t>
            </a:r>
            <a:r>
              <a:rPr lang="en-US" b="1" baseline="30000" smtClean="0"/>
              <a:t>TH</a:t>
            </a:r>
            <a:r>
              <a:rPr lang="en-US" b="1" smtClean="0"/>
              <a:t> </a:t>
            </a:r>
            <a:r>
              <a:rPr lang="en-US" b="1" dirty="0" smtClean="0"/>
              <a:t>NOVEMBER, 2016         </a:t>
            </a:r>
            <a:endParaRPr lang="en-US" dirty="0" smtClean="0"/>
          </a:p>
          <a:p>
            <a:r>
              <a:rPr lang="en-US" b="1" dirty="0" smtClean="0"/>
              <a:t>  </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1</a:t>
            </a:r>
            <a:endParaRPr lang="en-US"/>
          </a:p>
        </p:txBody>
      </p:sp>
      <p:sp>
        <p:nvSpPr>
          <p:cNvPr id="5" name="Slide Number Placeholder 4"/>
          <p:cNvSpPr>
            <a:spLocks noGrp="1"/>
          </p:cNvSpPr>
          <p:nvPr>
            <p:ph type="sldNum" sz="quarter" idx="12"/>
          </p:nvPr>
        </p:nvSpPr>
        <p:spPr/>
        <p:txBody>
          <a:bodyPr/>
          <a:lstStyle/>
          <a:p>
            <a:fld id="{F1A62DD7-6980-44E2-9E49-BCB5AC4A8ABA}" type="slidenum">
              <a:rPr lang="en-US" smtClean="0"/>
              <a:pPr/>
              <a:t>1</a:t>
            </a:fld>
            <a:endParaRPr lang="en-US"/>
          </a:p>
        </p:txBody>
      </p:sp>
      <p:sp>
        <p:nvSpPr>
          <p:cNvPr id="7" name="Title 6"/>
          <p:cNvSpPr>
            <a:spLocks noGrp="1"/>
          </p:cNvSpPr>
          <p:nvPr>
            <p:ph type="ctrTitle"/>
          </p:nvPr>
        </p:nvSpPr>
        <p:spPr>
          <a:xfrm>
            <a:off x="6300192" y="440668"/>
            <a:ext cx="2052228" cy="684374"/>
          </a:xfrm>
          <a:prstGeom prst="ellipse">
            <a:avLst/>
          </a:prstGeom>
          <a:solidFill>
            <a:schemeClr val="bg1">
              <a:lumMod val="5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en-US" sz="3200" dirty="0" smtClean="0"/>
              <a:t>                       </a:t>
            </a:r>
            <a:r>
              <a:rPr lang="en-US" sz="3200" b="1" dirty="0" smtClean="0"/>
              <a:t>                                       </a:t>
            </a:r>
            <a:endParaRPr lang="en-US" sz="3200" dirty="0"/>
          </a:p>
        </p:txBody>
      </p:sp>
      <p:pic>
        <p:nvPicPr>
          <p:cNvPr id="9" name="Picture 8" descr="Tijara Logo 001"/>
          <p:cNvPicPr/>
          <p:nvPr/>
        </p:nvPicPr>
        <p:blipFill>
          <a:blip r:embed="rId2" cstate="print"/>
          <a:srcRect/>
          <a:stretch>
            <a:fillRect/>
          </a:stretch>
        </p:blipFill>
        <p:spPr bwMode="auto">
          <a:xfrm>
            <a:off x="3599892" y="620688"/>
            <a:ext cx="1728191" cy="1224136"/>
          </a:xfrm>
          <a:prstGeom prst="rect">
            <a:avLst/>
          </a:prstGeom>
          <a:noFill/>
          <a:ln w="9525">
            <a:noFill/>
            <a:miter lim="800000"/>
            <a:headEnd/>
            <a:tailEnd/>
          </a:ln>
        </p:spPr>
      </p:pic>
      <p:sp>
        <p:nvSpPr>
          <p:cNvPr id="22529" name="Rectangle 1"/>
          <p:cNvSpPr>
            <a:spLocks noChangeArrowheads="1"/>
          </p:cNvSpPr>
          <p:nvPr/>
        </p:nvSpPr>
        <p:spPr bwMode="auto">
          <a:xfrm>
            <a:off x="0" y="-2079721"/>
            <a:ext cx="9117689" cy="461664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b="1" dirty="0" smtClean="0">
                <a:latin typeface="Calibri" pitchFamily="34" charset="0"/>
                <a:ea typeface="Calibri" pitchFamily="34" charset="0"/>
                <a:cs typeface="Times New Roman" pitchFamily="18" charset="0"/>
              </a:rPr>
              <a:t>              </a:t>
            </a: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ISLAMIC AGRICULTURE FINANCE: </a:t>
            </a:r>
            <a:r>
              <a:rPr kumimoji="0" lang="en-US" b="1" i="0" u="none" strike="noStrike" cap="none" normalizeH="0" baseline="0" dirty="0" smtClean="0">
                <a:ln>
                  <a:noFill/>
                </a:ln>
                <a:solidFill>
                  <a:schemeClr val="tx1"/>
                </a:solidFill>
                <a:effectLst/>
                <a:latin typeface="Angsana New" pitchFamily="18" charset="-34"/>
                <a:ea typeface="Calibri" pitchFamily="34" charset="0"/>
                <a:cs typeface="Angsana New" pitchFamily="18" charset="-34"/>
              </a:rPr>
              <a:t>AN IDEAL MECHANISM TO FULFILL THE ALL CROPS/FARMER NEEDS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1"/>
            <a:ext cx="6324600" cy="380999"/>
          </a:xfrm>
        </p:spPr>
        <p:txBody>
          <a:bodyPr>
            <a:normAutofit fontScale="90000"/>
          </a:bodyPr>
          <a:lstStyle/>
          <a:p>
            <a:r>
              <a:rPr lang="en-US" sz="2800" b="1" dirty="0" smtClean="0"/>
              <a:t>Future Outlook</a:t>
            </a:r>
            <a:endParaRPr lang="en-US" sz="2800" dirty="0"/>
          </a:p>
        </p:txBody>
      </p:sp>
      <p:sp>
        <p:nvSpPr>
          <p:cNvPr id="6" name="Footer Placeholder 5"/>
          <p:cNvSpPr>
            <a:spLocks noGrp="1"/>
          </p:cNvSpPr>
          <p:nvPr>
            <p:ph type="ftr" sz="quarter" idx="11"/>
          </p:nvPr>
        </p:nvSpPr>
        <p:spPr/>
        <p:txBody>
          <a:bodyPr/>
          <a:lstStyle/>
          <a:p>
            <a:r>
              <a:rPr lang="en-US" smtClean="0"/>
              <a:t>1</a:t>
            </a:r>
            <a:endParaRPr lang="en-US"/>
          </a:p>
        </p:txBody>
      </p:sp>
      <p:sp>
        <p:nvSpPr>
          <p:cNvPr id="7" name="Slide Number Placeholder 6"/>
          <p:cNvSpPr>
            <a:spLocks noGrp="1"/>
          </p:cNvSpPr>
          <p:nvPr>
            <p:ph type="sldNum" sz="quarter" idx="12"/>
          </p:nvPr>
        </p:nvSpPr>
        <p:spPr/>
        <p:txBody>
          <a:bodyPr/>
          <a:lstStyle/>
          <a:p>
            <a:fld id="{F1A62DD7-6980-44E2-9E49-BCB5AC4A8ABA}" type="slidenum">
              <a:rPr lang="en-US" smtClean="0"/>
              <a:pPr/>
              <a:t>10</a:t>
            </a:fld>
            <a:endParaRPr lang="en-US"/>
          </a:p>
        </p:txBody>
      </p:sp>
      <p:sp>
        <p:nvSpPr>
          <p:cNvPr id="13313" name="Rectangle 1"/>
          <p:cNvSpPr>
            <a:spLocks noChangeArrowheads="1"/>
          </p:cNvSpPr>
          <p:nvPr/>
        </p:nvSpPr>
        <p:spPr bwMode="auto">
          <a:xfrm>
            <a:off x="251520" y="1120830"/>
            <a:ext cx="849694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Need for a continental IBF strategy for Africa through sub-regional initiatives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Focus on peculiar strengths of sub-regions and territories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Massive investment in the areas of enlightenment, advocacy and capacity building</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Deliberate effort at breaking barriers to foreign participation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Encourage, strengthen and deepen savings culture to build local capital on the long-run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Improve local legislation to remove barriers to the entrenchment of IBF in Africa</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Encourage frequent engagement to facilitate convergence and standardization.     </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1"/>
            <a:ext cx="8087816" cy="5788495"/>
          </a:xfrm>
        </p:spPr>
        <p:txBody>
          <a:bodyPr>
            <a:normAutofit/>
          </a:bodyPr>
          <a:lstStyle/>
          <a:p>
            <a:r>
              <a:rPr lang="en-US" sz="5400" dirty="0" smtClean="0"/>
              <a:t>THANK YOU</a:t>
            </a:r>
            <a:endParaRPr lang="en-US" sz="5400" dirty="0"/>
          </a:p>
        </p:txBody>
      </p:sp>
      <p:sp>
        <p:nvSpPr>
          <p:cNvPr id="7" name="Slide Number Placeholder 6"/>
          <p:cNvSpPr>
            <a:spLocks noGrp="1"/>
          </p:cNvSpPr>
          <p:nvPr>
            <p:ph type="sldNum" sz="quarter" idx="12"/>
          </p:nvPr>
        </p:nvSpPr>
        <p:spPr/>
        <p:txBody>
          <a:bodyPr/>
          <a:lstStyle/>
          <a:p>
            <a:fld id="{F1A62DD7-6980-44E2-9E49-BCB5AC4A8ABA}" type="slidenum">
              <a:rPr lang="en-US" smtClean="0"/>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Autofit/>
          </a:bodyPr>
          <a:lstStyle/>
          <a:p>
            <a:r>
              <a:rPr lang="en-US" sz="2000" b="1" dirty="0" smtClean="0"/>
              <a:t>OUTLINE:</a:t>
            </a:r>
            <a:endParaRPr lang="en-US" sz="2000" dirty="0"/>
          </a:p>
        </p:txBody>
      </p:sp>
      <p:sp>
        <p:nvSpPr>
          <p:cNvPr id="3" name="Content Placeholder 2"/>
          <p:cNvSpPr>
            <a:spLocks noGrp="1"/>
          </p:cNvSpPr>
          <p:nvPr>
            <p:ph idx="1"/>
          </p:nvPr>
        </p:nvSpPr>
        <p:spPr>
          <a:xfrm>
            <a:off x="457200" y="728700"/>
            <a:ext cx="8229600" cy="5397463"/>
          </a:xfrm>
        </p:spPr>
        <p:txBody>
          <a:bodyPr>
            <a:normAutofit/>
          </a:bodyPr>
          <a:lstStyle/>
          <a:p>
            <a:pPr lvl="0">
              <a:lnSpc>
                <a:spcPct val="150000"/>
              </a:lnSpc>
              <a:buFont typeface="Wingdings" pitchFamily="2" charset="2"/>
              <a:buChar char="Ø"/>
            </a:pPr>
            <a:r>
              <a:rPr lang="en-US" sz="2000" b="1" dirty="0" smtClean="0"/>
              <a:t>Introduction</a:t>
            </a:r>
            <a:endParaRPr lang="en-US" sz="2000" dirty="0" smtClean="0"/>
          </a:p>
          <a:p>
            <a:pPr lvl="0">
              <a:lnSpc>
                <a:spcPct val="150000"/>
              </a:lnSpc>
              <a:buFont typeface="Wingdings" pitchFamily="2" charset="2"/>
              <a:buChar char="Ø"/>
            </a:pPr>
            <a:r>
              <a:rPr lang="en-US" sz="2000" b="1" dirty="0" smtClean="0"/>
              <a:t>Why Islamic Finance</a:t>
            </a:r>
            <a:endParaRPr lang="en-US" sz="2000" dirty="0" smtClean="0"/>
          </a:p>
          <a:p>
            <a:pPr lvl="0">
              <a:lnSpc>
                <a:spcPct val="150000"/>
              </a:lnSpc>
              <a:buFont typeface="Wingdings" pitchFamily="2" charset="2"/>
              <a:buChar char="Ø"/>
            </a:pPr>
            <a:r>
              <a:rPr lang="en-US" sz="2000" b="1" dirty="0" smtClean="0"/>
              <a:t>Importance of Islamic Agriculture Finance</a:t>
            </a:r>
            <a:endParaRPr lang="en-US" sz="2000" dirty="0" smtClean="0"/>
          </a:p>
          <a:p>
            <a:pPr lvl="0">
              <a:lnSpc>
                <a:spcPct val="150000"/>
              </a:lnSpc>
              <a:buFont typeface="Wingdings" pitchFamily="2" charset="2"/>
              <a:buChar char="Ø"/>
            </a:pPr>
            <a:r>
              <a:rPr lang="en-US" sz="2000" b="1" dirty="0" smtClean="0"/>
              <a:t>Critical Areas in Agric Financing </a:t>
            </a:r>
            <a:endParaRPr lang="en-US" sz="2000" dirty="0" smtClean="0"/>
          </a:p>
          <a:p>
            <a:pPr lvl="0">
              <a:lnSpc>
                <a:spcPct val="150000"/>
              </a:lnSpc>
              <a:buFont typeface="Wingdings" pitchFamily="2" charset="2"/>
              <a:buChar char="Ø"/>
            </a:pPr>
            <a:r>
              <a:rPr lang="en-US" sz="2000" b="1" dirty="0" smtClean="0"/>
              <a:t>Availability of Islamic Agriculture Finance in Africa</a:t>
            </a:r>
            <a:endParaRPr lang="en-US" sz="2000" dirty="0" smtClean="0"/>
          </a:p>
          <a:p>
            <a:pPr lvl="0">
              <a:lnSpc>
                <a:spcPct val="150000"/>
              </a:lnSpc>
              <a:buFont typeface="Wingdings" pitchFamily="2" charset="2"/>
              <a:buChar char="Ø"/>
            </a:pPr>
            <a:r>
              <a:rPr lang="en-US" sz="2000" b="1" dirty="0" smtClean="0"/>
              <a:t>Islamic Agriculture Finance Product Offering</a:t>
            </a:r>
            <a:endParaRPr lang="en-US" sz="2000" dirty="0" smtClean="0"/>
          </a:p>
          <a:p>
            <a:pPr lvl="0">
              <a:lnSpc>
                <a:spcPct val="150000"/>
              </a:lnSpc>
              <a:buFont typeface="Wingdings" pitchFamily="2" charset="2"/>
              <a:buChar char="Ø"/>
            </a:pPr>
            <a:r>
              <a:rPr lang="en-US" sz="2000" b="1" dirty="0" smtClean="0"/>
              <a:t>Limiting Factors</a:t>
            </a:r>
            <a:endParaRPr lang="en-US" sz="2000" dirty="0" smtClean="0"/>
          </a:p>
          <a:p>
            <a:pPr lvl="0">
              <a:lnSpc>
                <a:spcPct val="150000"/>
              </a:lnSpc>
              <a:buFont typeface="Wingdings" pitchFamily="2" charset="2"/>
              <a:buChar char="Ø"/>
            </a:pPr>
            <a:r>
              <a:rPr lang="en-US" sz="2000" b="1" dirty="0" smtClean="0"/>
              <a:t>Future Outlook</a:t>
            </a:r>
            <a:endParaRPr lang="en-US" sz="2000" dirty="0" smtClean="0"/>
          </a:p>
          <a:p>
            <a:pPr>
              <a:buNone/>
            </a:pPr>
            <a:endParaRPr lang="en-US" sz="2000" dirty="0" smtClean="0"/>
          </a:p>
          <a:p>
            <a:pPr>
              <a:buNone/>
            </a:pPr>
            <a:endParaRPr lang="en-US" sz="2000" dirty="0"/>
          </a:p>
        </p:txBody>
      </p:sp>
      <p:sp>
        <p:nvSpPr>
          <p:cNvPr id="4" name="Footer Placeholder 3"/>
          <p:cNvSpPr>
            <a:spLocks noGrp="1"/>
          </p:cNvSpPr>
          <p:nvPr>
            <p:ph type="ftr" sz="quarter" idx="11"/>
          </p:nvPr>
        </p:nvSpPr>
        <p:spPr/>
        <p:txBody>
          <a:bodyPr/>
          <a:lstStyle/>
          <a:p>
            <a:r>
              <a:rPr lang="en-US" smtClean="0"/>
              <a:t>1</a:t>
            </a:r>
            <a:endParaRPr lang="en-US"/>
          </a:p>
        </p:txBody>
      </p:sp>
      <p:sp>
        <p:nvSpPr>
          <p:cNvPr id="5" name="Slide Number Placeholder 4"/>
          <p:cNvSpPr>
            <a:spLocks noGrp="1"/>
          </p:cNvSpPr>
          <p:nvPr>
            <p:ph type="sldNum" sz="quarter" idx="12"/>
          </p:nvPr>
        </p:nvSpPr>
        <p:spPr/>
        <p:txBody>
          <a:bodyPr/>
          <a:lstStyle/>
          <a:p>
            <a:fld id="{F1A62DD7-6980-44E2-9E49-BCB5AC4A8ABA}"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0"/>
            <a:ext cx="7772400" cy="1828800"/>
          </a:xfrm>
        </p:spPr>
        <p:txBody>
          <a:bodyPr>
            <a:noAutofit/>
          </a:bodyPr>
          <a:lstStyle/>
          <a:p>
            <a:r>
              <a:rPr lang="en-US" sz="2800" b="1" dirty="0" smtClean="0"/>
              <a:t>Introduction</a:t>
            </a:r>
            <a:r>
              <a:rPr lang="en-US" sz="2800" dirty="0" smtClean="0"/>
              <a:t/>
            </a:r>
            <a:br>
              <a:rPr lang="en-US" sz="2800" dirty="0" smtClean="0"/>
            </a:br>
            <a:endParaRPr lang="en-US" sz="2800" dirty="0"/>
          </a:p>
        </p:txBody>
      </p:sp>
      <p:sp>
        <p:nvSpPr>
          <p:cNvPr id="6" name="Subtitle 5"/>
          <p:cNvSpPr>
            <a:spLocks noGrp="1"/>
          </p:cNvSpPr>
          <p:nvPr>
            <p:ph type="subTitle" idx="1"/>
          </p:nvPr>
        </p:nvSpPr>
        <p:spPr>
          <a:xfrm>
            <a:off x="228600" y="1304764"/>
            <a:ext cx="8686800" cy="5004556"/>
          </a:xfrm>
        </p:spPr>
        <p:txBody>
          <a:bodyPr>
            <a:normAutofit/>
          </a:bodyPr>
          <a:lstStyle/>
          <a:p>
            <a:r>
              <a:rPr lang="en-US" sz="2800" b="1" i="1" dirty="0" smtClean="0">
                <a:solidFill>
                  <a:schemeClr val="tx1"/>
                </a:solidFill>
              </a:rPr>
              <a:t>“</a:t>
            </a:r>
            <a:r>
              <a:rPr lang="en-US" sz="2800" b="1" dirty="0" smtClean="0"/>
              <a:t>There is none amongst the Muslims who plants a tree or sows seeds, and then a bird, or a person or an animal eats from it, but is regarded as a charitable gift from him.”</a:t>
            </a:r>
            <a:r>
              <a:rPr lang="en-US" sz="2800" dirty="0" smtClean="0"/>
              <a:t>    --- Al </a:t>
            </a:r>
            <a:r>
              <a:rPr lang="en-US" sz="2800" dirty="0" err="1" smtClean="0"/>
              <a:t>Hadith</a:t>
            </a:r>
            <a:r>
              <a:rPr lang="en-US" sz="2800" dirty="0" smtClean="0"/>
              <a:t> narrated by </a:t>
            </a:r>
            <a:r>
              <a:rPr lang="en-US" sz="2800" dirty="0" err="1" smtClean="0"/>
              <a:t>Anas</a:t>
            </a:r>
            <a:r>
              <a:rPr lang="en-US" sz="2800" dirty="0" smtClean="0"/>
              <a:t> bin </a:t>
            </a:r>
            <a:r>
              <a:rPr lang="en-US" sz="2800" dirty="0" err="1" smtClean="0"/>
              <a:t>Malik</a:t>
            </a:r>
            <a:r>
              <a:rPr lang="en-US" sz="2800" dirty="0" smtClean="0"/>
              <a:t> (</a:t>
            </a:r>
            <a:r>
              <a:rPr lang="en-US" sz="2800" dirty="0" err="1" smtClean="0"/>
              <a:t>ra</a:t>
            </a:r>
            <a:r>
              <a:rPr lang="en-US" sz="2800" dirty="0" smtClean="0"/>
              <a:t>).</a:t>
            </a:r>
            <a:endParaRPr lang="en-US" sz="2800" b="1" dirty="0" smtClean="0">
              <a:solidFill>
                <a:schemeClr val="tx1"/>
              </a:solidFill>
            </a:endParaRPr>
          </a:p>
          <a:p>
            <a:endParaRPr lang="en-US" sz="2800" dirty="0" smtClean="0">
              <a:solidFill>
                <a:schemeClr val="tx1"/>
              </a:solidFill>
            </a:endParaRPr>
          </a:p>
          <a:p>
            <a:pPr marL="514350" indent="-514350"/>
            <a:r>
              <a:rPr lang="en-US" sz="2800" dirty="0" smtClean="0"/>
              <a:t>The need for enhanced ethics in the pursuit of agricultural production is fundamental to ensuring the full participation of Muslim farmers. Ethics, in the provision of finance, land and human capital, would be essential to the long-term success of the global effort towards sustainable agriculture.    </a:t>
            </a:r>
          </a:p>
          <a:p>
            <a:pPr marL="514350" indent="-514350"/>
            <a:endParaRPr lang="en-US" sz="2800" dirty="0" smtClean="0">
              <a:solidFill>
                <a:schemeClr val="tx1"/>
              </a:solidFill>
            </a:endParaRPr>
          </a:p>
          <a:p>
            <a:pPr marL="514350" indent="-514350"/>
            <a:endParaRPr lang="en-US" dirty="0"/>
          </a:p>
        </p:txBody>
      </p:sp>
      <p:sp>
        <p:nvSpPr>
          <p:cNvPr id="7" name="Footer Placeholder 6"/>
          <p:cNvSpPr>
            <a:spLocks noGrp="1"/>
          </p:cNvSpPr>
          <p:nvPr>
            <p:ph type="ftr" sz="quarter" idx="11"/>
          </p:nvPr>
        </p:nvSpPr>
        <p:spPr/>
        <p:txBody>
          <a:bodyPr/>
          <a:lstStyle/>
          <a:p>
            <a:r>
              <a:rPr lang="en-US" smtClean="0"/>
              <a:t>1</a:t>
            </a:r>
            <a:endParaRPr lang="en-US"/>
          </a:p>
        </p:txBody>
      </p:sp>
      <p:sp>
        <p:nvSpPr>
          <p:cNvPr id="8" name="Slide Number Placeholder 7"/>
          <p:cNvSpPr>
            <a:spLocks noGrp="1"/>
          </p:cNvSpPr>
          <p:nvPr>
            <p:ph type="sldNum" sz="quarter" idx="12"/>
          </p:nvPr>
        </p:nvSpPr>
        <p:spPr/>
        <p:txBody>
          <a:bodyPr/>
          <a:lstStyle/>
          <a:p>
            <a:fld id="{F1A62DD7-6980-44E2-9E49-BCB5AC4A8ABA}"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130425"/>
            <a:ext cx="4750296" cy="1470025"/>
          </a:xfrm>
        </p:spPr>
        <p:txBody>
          <a:bodyPr>
            <a:noAutofit/>
          </a:bodyPr>
          <a:lstStyle/>
          <a:p>
            <a:r>
              <a:rPr lang="en-US" sz="3200" b="1" dirty="0" smtClean="0"/>
              <a:t>Why Islamic Finance </a:t>
            </a:r>
            <a:br>
              <a:rPr lang="en-US" sz="3200" b="1" dirty="0" smtClean="0"/>
            </a:br>
            <a:endParaRPr lang="en-US" sz="3200" dirty="0"/>
          </a:p>
        </p:txBody>
      </p:sp>
      <p:sp>
        <p:nvSpPr>
          <p:cNvPr id="4" name="Subtitle 3"/>
          <p:cNvSpPr>
            <a:spLocks noGrp="1"/>
          </p:cNvSpPr>
          <p:nvPr>
            <p:ph type="subTitle" idx="1"/>
          </p:nvPr>
        </p:nvSpPr>
        <p:spPr/>
        <p:txBody>
          <a:bodyPr>
            <a:normAutofit fontScale="25000" lnSpcReduction="20000"/>
          </a:bodyPr>
          <a:lstStyle/>
          <a:p>
            <a:pPr algn="l">
              <a:buFont typeface="Wingdings" pitchFamily="2" charset="2"/>
              <a:buChar char="Ø"/>
            </a:pPr>
            <a:r>
              <a:rPr lang="en-US" sz="11200" i="1" dirty="0" smtClean="0"/>
              <a:t>It addresses the ethical problems associated with interest</a:t>
            </a:r>
          </a:p>
          <a:p>
            <a:pPr algn="l">
              <a:buFont typeface="Wingdings" pitchFamily="2" charset="2"/>
              <a:buChar char="Ø"/>
            </a:pPr>
            <a:r>
              <a:rPr lang="en-US" sz="11200" i="1" dirty="0" smtClean="0"/>
              <a:t>It facilitates adherence to the divine call</a:t>
            </a:r>
          </a:p>
          <a:p>
            <a:pPr algn="l">
              <a:buFont typeface="Wingdings" pitchFamily="2" charset="2"/>
              <a:buChar char="Ø"/>
            </a:pPr>
            <a:r>
              <a:rPr lang="en-US" sz="11200" i="1" dirty="0" smtClean="0"/>
              <a:t>It makes for better profits</a:t>
            </a:r>
          </a:p>
          <a:p>
            <a:r>
              <a:rPr lang="en-US" i="1" dirty="0" smtClean="0"/>
              <a:t/>
            </a:r>
            <a:br>
              <a:rPr lang="en-US" i="1" dirty="0" smtClean="0"/>
            </a:br>
            <a:endParaRPr lang="en-US" dirty="0"/>
          </a:p>
        </p:txBody>
      </p:sp>
      <p:sp>
        <p:nvSpPr>
          <p:cNvPr id="7" name="Footer Placeholder 6"/>
          <p:cNvSpPr>
            <a:spLocks noGrp="1"/>
          </p:cNvSpPr>
          <p:nvPr>
            <p:ph type="ftr" sz="quarter" idx="11"/>
          </p:nvPr>
        </p:nvSpPr>
        <p:spPr/>
        <p:txBody>
          <a:bodyPr/>
          <a:lstStyle/>
          <a:p>
            <a:r>
              <a:rPr lang="en-US" smtClean="0"/>
              <a:t>1</a:t>
            </a:r>
            <a:endParaRPr lang="en-US"/>
          </a:p>
        </p:txBody>
      </p:sp>
      <p:sp>
        <p:nvSpPr>
          <p:cNvPr id="8" name="Slide Number Placeholder 7"/>
          <p:cNvSpPr>
            <a:spLocks noGrp="1"/>
          </p:cNvSpPr>
          <p:nvPr>
            <p:ph type="sldNum" sz="quarter" idx="12"/>
          </p:nvPr>
        </p:nvSpPr>
        <p:spPr/>
        <p:txBody>
          <a:bodyPr/>
          <a:lstStyle/>
          <a:p>
            <a:fld id="{F1A62DD7-6980-44E2-9E49-BCB5AC4A8ABA}"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33399"/>
          </a:xfrm>
        </p:spPr>
        <p:txBody>
          <a:bodyPr>
            <a:normAutofit/>
          </a:bodyPr>
          <a:lstStyle/>
          <a:p>
            <a:r>
              <a:rPr lang="en-US" sz="2800" b="1" dirty="0" smtClean="0"/>
              <a:t>Importance of Islamic Agriculture Finance</a:t>
            </a:r>
            <a:endParaRPr lang="en-US" sz="2800" dirty="0"/>
          </a:p>
        </p:txBody>
      </p:sp>
      <p:sp>
        <p:nvSpPr>
          <p:cNvPr id="6" name="Footer Placeholder 5"/>
          <p:cNvSpPr>
            <a:spLocks noGrp="1"/>
          </p:cNvSpPr>
          <p:nvPr>
            <p:ph type="ftr" sz="quarter" idx="11"/>
          </p:nvPr>
        </p:nvSpPr>
        <p:spPr/>
        <p:txBody>
          <a:bodyPr/>
          <a:lstStyle/>
          <a:p>
            <a:fld id="{71B87C48-0B4F-4944-8F84-D90D8EE49D38}" type="slidenum">
              <a:rPr lang="en-US" smtClean="0"/>
              <a:pPr/>
              <a:t>5</a:t>
            </a:fld>
            <a:endParaRPr lang="en-US" dirty="0"/>
          </a:p>
        </p:txBody>
      </p:sp>
      <p:sp>
        <p:nvSpPr>
          <p:cNvPr id="7" name="Slide Number Placeholder 6"/>
          <p:cNvSpPr>
            <a:spLocks noGrp="1"/>
          </p:cNvSpPr>
          <p:nvPr>
            <p:ph type="sldNum" sz="quarter" idx="12"/>
          </p:nvPr>
        </p:nvSpPr>
        <p:spPr/>
        <p:txBody>
          <a:bodyPr/>
          <a:lstStyle/>
          <a:p>
            <a:fld id="{F1A62DD7-6980-44E2-9E49-BCB5AC4A8ABA}" type="slidenum">
              <a:rPr lang="en-US" smtClean="0"/>
              <a:pPr/>
              <a:t>5</a:t>
            </a:fld>
            <a:endParaRPr lang="en-US"/>
          </a:p>
        </p:txBody>
      </p:sp>
      <p:sp>
        <p:nvSpPr>
          <p:cNvPr id="8" name="Rectangle 7"/>
          <p:cNvSpPr/>
          <p:nvPr/>
        </p:nvSpPr>
        <p:spPr>
          <a:xfrm>
            <a:off x="755576" y="889844"/>
            <a:ext cx="7272808" cy="5262979"/>
          </a:xfrm>
          <a:prstGeom prst="rect">
            <a:avLst/>
          </a:prstGeom>
        </p:spPr>
        <p:txBody>
          <a:bodyPr wrap="square">
            <a:spAutoFit/>
          </a:bodyPr>
          <a:lstStyle/>
          <a:p>
            <a:pPr algn="just"/>
            <a:r>
              <a:rPr lang="en-US" sz="2400" dirty="0" smtClean="0"/>
              <a:t>Agricultural credit contributes to the development of agriculture in 3 basic ways; cover input/output gaps in production, credit rationing by banks due to imposition of ceiling on return from agric loans by government, augment inadequate farm savings. However, the dearth of financial products that are in tandem with the religious and social beliefs of the average Muslim farmer, have precluded financial inclusion in not only agric, but all facets of the rural economy of especially, Muslim majority countries. While agricultural finance contributes to the efficient use of factors of production and farm investment in the agric sector, Islamic agriculture finance could revolutionize the agric sector and guarantee sustainable growth of the rural economy.</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28601"/>
            <a:ext cx="7299920" cy="685799"/>
          </a:xfrm>
        </p:spPr>
        <p:txBody>
          <a:bodyPr>
            <a:noAutofit/>
          </a:bodyPr>
          <a:lstStyle/>
          <a:p>
            <a:r>
              <a:rPr lang="en-US" sz="2400" b="1" dirty="0" smtClean="0"/>
              <a:t>Critical Areas of Islamic Agriculture Finance</a:t>
            </a:r>
            <a:r>
              <a:rPr lang="en-US" sz="2400" dirty="0" smtClean="0"/>
              <a:t/>
            </a:r>
            <a:br>
              <a:rPr lang="en-US" sz="2400" dirty="0" smtClean="0"/>
            </a:br>
            <a:endParaRPr lang="en-US" sz="2400" dirty="0"/>
          </a:p>
        </p:txBody>
      </p:sp>
      <p:sp>
        <p:nvSpPr>
          <p:cNvPr id="6" name="Footer Placeholder 5"/>
          <p:cNvSpPr>
            <a:spLocks noGrp="1"/>
          </p:cNvSpPr>
          <p:nvPr>
            <p:ph type="ftr" sz="quarter" idx="11"/>
          </p:nvPr>
        </p:nvSpPr>
        <p:spPr>
          <a:xfrm>
            <a:off x="935596" y="872717"/>
            <a:ext cx="7452828" cy="3708412"/>
          </a:xfrm>
        </p:spPr>
        <p:txBody>
          <a:bodyPr/>
          <a:lstStyle/>
          <a:p>
            <a:pPr algn="l"/>
            <a:r>
              <a:rPr lang="en-US" sz="2800" dirty="0" smtClean="0"/>
              <a:t>.Production</a:t>
            </a:r>
          </a:p>
          <a:p>
            <a:pPr algn="l"/>
            <a:r>
              <a:rPr lang="en-US" sz="2800" dirty="0" smtClean="0"/>
              <a:t>. Storage</a:t>
            </a:r>
          </a:p>
          <a:p>
            <a:pPr algn="l"/>
            <a:r>
              <a:rPr lang="en-US" sz="2800" dirty="0" smtClean="0"/>
              <a:t>. Processing </a:t>
            </a:r>
          </a:p>
          <a:p>
            <a:pPr algn="l"/>
            <a:r>
              <a:rPr lang="en-US" sz="2800" dirty="0" smtClean="0"/>
              <a:t>. Marketing</a:t>
            </a:r>
          </a:p>
          <a:p>
            <a:pPr algn="l"/>
            <a:r>
              <a:rPr lang="en-US" sz="2800" dirty="0" smtClean="0"/>
              <a:t>.Research and Development</a:t>
            </a:r>
          </a:p>
          <a:p>
            <a:pPr algn="l"/>
            <a:r>
              <a:rPr lang="en-US" sz="2800" dirty="0" smtClean="0"/>
              <a:t>.Bio-Fuel Development </a:t>
            </a:r>
            <a:endParaRPr lang="en-US" sz="2800" dirty="0"/>
          </a:p>
        </p:txBody>
      </p:sp>
      <p:sp>
        <p:nvSpPr>
          <p:cNvPr id="7" name="Slide Number Placeholder 6"/>
          <p:cNvSpPr>
            <a:spLocks noGrp="1"/>
          </p:cNvSpPr>
          <p:nvPr>
            <p:ph type="sldNum" sz="quarter" idx="12"/>
          </p:nvPr>
        </p:nvSpPr>
        <p:spPr/>
        <p:txBody>
          <a:bodyPr/>
          <a:lstStyle/>
          <a:p>
            <a:fld id="{F1A62DD7-6980-44E2-9E49-BCB5AC4A8ABA}" type="slidenum">
              <a:rPr lang="en-US" smtClean="0"/>
              <a:pPr/>
              <a:t>6</a:t>
            </a:fld>
            <a:endParaRPr lang="en-US"/>
          </a:p>
        </p:txBody>
      </p:sp>
      <p:sp>
        <p:nvSpPr>
          <p:cNvPr id="17409" name="Rectangle 1"/>
          <p:cNvSpPr>
            <a:spLocks noChangeArrowheads="1"/>
          </p:cNvSpPr>
          <p:nvPr/>
        </p:nvSpPr>
        <p:spPr bwMode="auto">
          <a:xfrm>
            <a:off x="0" y="507634"/>
            <a:ext cx="885647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sz="2800" b="1" dirty="0" smtClean="0"/>
              <a:t>Availability of Islamic Agric Culture Finance in Africa</a:t>
            </a:r>
            <a:endParaRPr lang="en-US" sz="2800" dirty="0"/>
          </a:p>
        </p:txBody>
      </p:sp>
      <p:sp>
        <p:nvSpPr>
          <p:cNvPr id="11" name="Content Placeholder 10"/>
          <p:cNvSpPr>
            <a:spLocks noGrp="1"/>
          </p:cNvSpPr>
          <p:nvPr>
            <p:ph idx="1"/>
          </p:nvPr>
        </p:nvSpPr>
        <p:spPr/>
        <p:txBody>
          <a:bodyPr/>
          <a:lstStyle/>
          <a:p>
            <a:pPr>
              <a:buNone/>
            </a:pPr>
            <a:r>
              <a:rPr lang="en-US" dirty="0" smtClean="0"/>
              <a:t> Many African countries practice some form of Islamic agric finance; however, Sudan has the most comprehensive Islamic Agric Finance practice. Egypt, Ethiopia, Kenya, South Africa, Gambia, Tunisia, Algeria, </a:t>
            </a:r>
            <a:r>
              <a:rPr lang="en-US" dirty="0" err="1" smtClean="0"/>
              <a:t>Tchad</a:t>
            </a:r>
            <a:r>
              <a:rPr lang="en-US" dirty="0" smtClean="0"/>
              <a:t> and Nigeria, have demonstrated increasing commitment and a growing appetite. Salaam and </a:t>
            </a:r>
            <a:r>
              <a:rPr lang="en-US" dirty="0" err="1" smtClean="0"/>
              <a:t>Murabaha</a:t>
            </a:r>
            <a:r>
              <a:rPr lang="en-US" dirty="0" smtClean="0"/>
              <a:t> are the most active modes at the moment.</a:t>
            </a:r>
            <a:endParaRPr lang="en-US" dirty="0"/>
          </a:p>
        </p:txBody>
      </p:sp>
      <p:sp>
        <p:nvSpPr>
          <p:cNvPr id="4" name="Footer Placeholder 3"/>
          <p:cNvSpPr>
            <a:spLocks noGrp="1"/>
          </p:cNvSpPr>
          <p:nvPr>
            <p:ph type="ftr" sz="quarter" idx="11"/>
          </p:nvPr>
        </p:nvSpPr>
        <p:spPr/>
        <p:txBody>
          <a:bodyPr/>
          <a:lstStyle/>
          <a:p>
            <a:r>
              <a:rPr lang="en-US" smtClean="0"/>
              <a:t>1</a:t>
            </a:r>
            <a:endParaRPr lang="en-US"/>
          </a:p>
        </p:txBody>
      </p:sp>
      <p:sp>
        <p:nvSpPr>
          <p:cNvPr id="5" name="Slide Number Placeholder 4"/>
          <p:cNvSpPr>
            <a:spLocks noGrp="1"/>
          </p:cNvSpPr>
          <p:nvPr>
            <p:ph type="sldNum" sz="quarter" idx="12"/>
          </p:nvPr>
        </p:nvSpPr>
        <p:spPr/>
        <p:txBody>
          <a:bodyPr/>
          <a:lstStyle/>
          <a:p>
            <a:fld id="{F1A62DD7-6980-44E2-9E49-BCB5AC4A8ABA}"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1"/>
            <a:ext cx="6324600" cy="380999"/>
          </a:xfrm>
        </p:spPr>
        <p:txBody>
          <a:bodyPr>
            <a:noAutofit/>
          </a:bodyPr>
          <a:lstStyle/>
          <a:p>
            <a:r>
              <a:rPr lang="en-US" sz="2400" b="1" dirty="0" smtClean="0"/>
              <a:t>Islamic Agriculture Finance Product Offering</a:t>
            </a:r>
            <a:endParaRPr lang="en-US" sz="2400" dirty="0"/>
          </a:p>
        </p:txBody>
      </p:sp>
      <p:sp>
        <p:nvSpPr>
          <p:cNvPr id="5" name="Subtitle 4"/>
          <p:cNvSpPr>
            <a:spLocks noGrp="1"/>
          </p:cNvSpPr>
          <p:nvPr>
            <p:ph type="subTitle" idx="1"/>
          </p:nvPr>
        </p:nvSpPr>
        <p:spPr>
          <a:xfrm>
            <a:off x="304800" y="762000"/>
            <a:ext cx="8534400" cy="5867400"/>
          </a:xfrm>
        </p:spPr>
        <p:txBody>
          <a:bodyPr>
            <a:normAutofit/>
          </a:bodyPr>
          <a:lstStyle/>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7" name="Slide Number Placeholder 6"/>
          <p:cNvSpPr>
            <a:spLocks noGrp="1"/>
          </p:cNvSpPr>
          <p:nvPr>
            <p:ph type="sldNum" sz="quarter" idx="12"/>
          </p:nvPr>
        </p:nvSpPr>
        <p:spPr/>
        <p:txBody>
          <a:bodyPr/>
          <a:lstStyle/>
          <a:p>
            <a:fld id="{F1A62DD7-6980-44E2-9E49-BCB5AC4A8ABA}" type="slidenum">
              <a:rPr lang="en-US" smtClean="0"/>
              <a:pPr/>
              <a:t>8</a:t>
            </a:fld>
            <a:endParaRPr lang="en-US"/>
          </a:p>
        </p:txBody>
      </p:sp>
      <p:sp>
        <p:nvSpPr>
          <p:cNvPr id="8" name="Footer Placeholder 7"/>
          <p:cNvSpPr>
            <a:spLocks noGrp="1"/>
          </p:cNvSpPr>
          <p:nvPr>
            <p:ph type="ftr" sz="quarter" idx="11"/>
          </p:nvPr>
        </p:nvSpPr>
        <p:spPr/>
        <p:txBody>
          <a:bodyPr/>
          <a:lstStyle/>
          <a:p>
            <a:r>
              <a:rPr lang="en-US" smtClean="0"/>
              <a:t>1</a:t>
            </a:r>
            <a:endParaRPr lang="en-US"/>
          </a:p>
        </p:txBody>
      </p:sp>
      <p:graphicFrame>
        <p:nvGraphicFramePr>
          <p:cNvPr id="6" name="Table 5"/>
          <p:cNvGraphicFramePr>
            <a:graphicFrameLocks noGrp="1"/>
          </p:cNvGraphicFramePr>
          <p:nvPr/>
        </p:nvGraphicFramePr>
        <p:xfrm>
          <a:off x="647564" y="800710"/>
          <a:ext cx="7920880" cy="7019390"/>
        </p:xfrm>
        <a:graphic>
          <a:graphicData uri="http://schemas.openxmlformats.org/drawingml/2006/table">
            <a:tbl>
              <a:tblPr firstRow="1" bandRow="1">
                <a:tableStyleId>{5C22544A-7EE6-4342-B048-85BDC9FD1C3A}</a:tableStyleId>
              </a:tblPr>
              <a:tblGrid>
                <a:gridCol w="2416633"/>
                <a:gridCol w="5504247"/>
              </a:tblGrid>
              <a:tr h="1005902">
                <a:tc>
                  <a:txBody>
                    <a:bodyPr/>
                    <a:lstStyle/>
                    <a:p>
                      <a:r>
                        <a:rPr lang="en-US" dirty="0" err="1" smtClean="0"/>
                        <a:t>Murabaha</a:t>
                      </a:r>
                      <a:endParaRPr lang="en-US" dirty="0"/>
                    </a:p>
                  </a:txBody>
                  <a:tcPr/>
                </a:tc>
                <a:tc>
                  <a:txBody>
                    <a:bodyPr/>
                    <a:lstStyle/>
                    <a:p>
                      <a:r>
                        <a:rPr lang="en-US" sz="1800" b="1" kern="1200" dirty="0" smtClean="0">
                          <a:solidFill>
                            <a:schemeClr val="lt1"/>
                          </a:solidFill>
                          <a:latin typeface="Angsana New" pitchFamily="18" charset="-34"/>
                          <a:ea typeface="+mn-ea"/>
                          <a:cs typeface="Angsana New" pitchFamily="18" charset="-34"/>
                        </a:rPr>
                        <a:t>A contract of sale where the seller discloses the cost of goods and his profit, could be used to purchase inputs in crop production</a:t>
                      </a:r>
                      <a:endParaRPr lang="en-US" dirty="0">
                        <a:latin typeface="Angsana New" pitchFamily="18" charset="-34"/>
                        <a:cs typeface="Angsana New" pitchFamily="18" charset="-34"/>
                      </a:endParaRPr>
                    </a:p>
                  </a:txBody>
                  <a:tcPr/>
                </a:tc>
              </a:tr>
              <a:tr h="1005902">
                <a:tc>
                  <a:txBody>
                    <a:bodyPr/>
                    <a:lstStyle/>
                    <a:p>
                      <a:r>
                        <a:rPr lang="en-US" dirty="0" smtClean="0"/>
                        <a:t>Salam</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 a sale contract where the seller receives payment now for the supply of specific goods to the buyer at agreed future date, could be used to finance farming overhead and augment working capital</a:t>
                      </a:r>
                      <a:endParaRPr lang="en-US" dirty="0">
                        <a:latin typeface="Angsana New" pitchFamily="18" charset="-34"/>
                        <a:cs typeface="Angsana New" pitchFamily="18" charset="-34"/>
                      </a:endParaRPr>
                    </a:p>
                  </a:txBody>
                  <a:tcPr/>
                </a:tc>
              </a:tr>
              <a:tr h="1307673">
                <a:tc>
                  <a:txBody>
                    <a:bodyPr/>
                    <a:lstStyle/>
                    <a:p>
                      <a:r>
                        <a:rPr lang="en-US" dirty="0" err="1" smtClean="0"/>
                        <a:t>Ijarah</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Is a contract where the owner of asset other than consumables, transfers its usufruct to another person at an agreed rental for an agreed period, useful in financing farm mechanization or transportation</a:t>
                      </a:r>
                      <a:endParaRPr lang="en-US" dirty="0">
                        <a:latin typeface="Angsana New" pitchFamily="18" charset="-34"/>
                        <a:cs typeface="Angsana New" pitchFamily="18" charset="-34"/>
                      </a:endParaRPr>
                    </a:p>
                  </a:txBody>
                  <a:tcPr/>
                </a:tc>
              </a:tr>
              <a:tr h="1005902">
                <a:tc>
                  <a:txBody>
                    <a:bodyPr/>
                    <a:lstStyle/>
                    <a:p>
                      <a:r>
                        <a:rPr lang="en-US" dirty="0" err="1" smtClean="0"/>
                        <a:t>Istisna’a</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A contract of sale at an agreed price where the buyer places an order to manufacture, assemble or construct the agreed asset to be delivered in future, it could be to provide farm infrastructure</a:t>
                      </a:r>
                      <a:endParaRPr lang="en-US" dirty="0">
                        <a:latin typeface="Angsana New" pitchFamily="18" charset="-34"/>
                        <a:cs typeface="Angsana New" pitchFamily="18" charset="-34"/>
                      </a:endParaRPr>
                    </a:p>
                  </a:txBody>
                  <a:tcPr/>
                </a:tc>
              </a:tr>
              <a:tr h="1005902">
                <a:tc>
                  <a:txBody>
                    <a:bodyPr/>
                    <a:lstStyle/>
                    <a:p>
                      <a:r>
                        <a:rPr lang="en-US" dirty="0" smtClean="0"/>
                        <a:t>Diminishing </a:t>
                      </a:r>
                      <a:r>
                        <a:rPr lang="en-US" dirty="0" err="1" smtClean="0"/>
                        <a:t>Musharakah</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A partnership where profits are shared as per agreed ratio and losses are shared in the proportion of capital or investment, also for financing farm infrastructure and machinery</a:t>
                      </a:r>
                      <a:endParaRPr lang="en-US" dirty="0">
                        <a:latin typeface="Angsana New" pitchFamily="18" charset="-34"/>
                        <a:cs typeface="Angsana New" pitchFamily="18" charset="-34"/>
                      </a:endParaRPr>
                    </a:p>
                  </a:txBody>
                  <a:tcPr/>
                </a:tc>
              </a:tr>
              <a:tr h="407949">
                <a:tc>
                  <a:txBody>
                    <a:bodyPr/>
                    <a:lstStyle/>
                    <a:p>
                      <a:r>
                        <a:rPr lang="en-US" dirty="0" err="1" smtClean="0"/>
                        <a:t>Musawamah</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A sale based on bargain without reference to the original cost of the asset</a:t>
                      </a:r>
                      <a:endParaRPr lang="en-US" dirty="0">
                        <a:latin typeface="Angsana New" pitchFamily="18" charset="-34"/>
                        <a:cs typeface="Angsana New" pitchFamily="18" charset="-34"/>
                      </a:endParaRPr>
                    </a:p>
                  </a:txBody>
                  <a:tcPr/>
                </a:tc>
              </a:tr>
              <a:tr h="407949">
                <a:tc>
                  <a:txBody>
                    <a:bodyPr/>
                    <a:lstStyle/>
                    <a:p>
                      <a:r>
                        <a:rPr lang="en-US" dirty="0" err="1" smtClean="0"/>
                        <a:t>Musaqa’at</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A joint venture contract akin to </a:t>
                      </a:r>
                      <a:r>
                        <a:rPr lang="en-US" sz="1800" kern="1200" dirty="0" err="1" smtClean="0">
                          <a:solidFill>
                            <a:schemeClr val="dk1"/>
                          </a:solidFill>
                          <a:latin typeface="Angsana New" pitchFamily="18" charset="-34"/>
                          <a:ea typeface="+mn-ea"/>
                          <a:cs typeface="Angsana New" pitchFamily="18" charset="-34"/>
                        </a:rPr>
                        <a:t>Mudarabah</a:t>
                      </a:r>
                      <a:r>
                        <a:rPr lang="en-US" sz="1800" kern="1200" dirty="0" smtClean="0">
                          <a:solidFill>
                            <a:schemeClr val="dk1"/>
                          </a:solidFill>
                          <a:latin typeface="Angsana New" pitchFamily="18" charset="-34"/>
                          <a:ea typeface="+mn-ea"/>
                          <a:cs typeface="Angsana New" pitchFamily="18" charset="-34"/>
                        </a:rPr>
                        <a:t>, but only involves investment in economic trees</a:t>
                      </a:r>
                      <a:endParaRPr lang="en-US" dirty="0">
                        <a:latin typeface="Angsana New" pitchFamily="18" charset="-34"/>
                        <a:cs typeface="Angsana New" pitchFamily="18" charset="-34"/>
                      </a:endParaRPr>
                    </a:p>
                  </a:txBody>
                  <a:tcPr/>
                </a:tc>
              </a:tr>
              <a:tr h="407949">
                <a:tc>
                  <a:txBody>
                    <a:bodyPr/>
                    <a:lstStyle/>
                    <a:p>
                      <a:r>
                        <a:rPr lang="en-US" dirty="0" err="1" smtClean="0"/>
                        <a:t>Muzara’at</a:t>
                      </a:r>
                      <a:endParaRPr lang="en-US" dirty="0"/>
                    </a:p>
                  </a:txBody>
                  <a:tcPr/>
                </a:tc>
                <a:tc>
                  <a:txBody>
                    <a:bodyPr/>
                    <a:lstStyle/>
                    <a:p>
                      <a:r>
                        <a:rPr lang="en-US" sz="1800" kern="1200" dirty="0" smtClean="0">
                          <a:solidFill>
                            <a:schemeClr val="dk1"/>
                          </a:solidFill>
                          <a:latin typeface="Angsana New" pitchFamily="18" charset="-34"/>
                          <a:ea typeface="+mn-ea"/>
                          <a:cs typeface="Angsana New" pitchFamily="18" charset="-34"/>
                        </a:rPr>
                        <a:t>A variant of </a:t>
                      </a:r>
                      <a:r>
                        <a:rPr lang="en-US" sz="1800" kern="1200" dirty="0" err="1" smtClean="0">
                          <a:solidFill>
                            <a:schemeClr val="dk1"/>
                          </a:solidFill>
                          <a:latin typeface="Angsana New" pitchFamily="18" charset="-34"/>
                          <a:ea typeface="+mn-ea"/>
                          <a:cs typeface="Angsana New" pitchFamily="18" charset="-34"/>
                        </a:rPr>
                        <a:t>Musharakah</a:t>
                      </a:r>
                      <a:r>
                        <a:rPr lang="en-US" sz="1800" kern="1200" dirty="0" smtClean="0">
                          <a:solidFill>
                            <a:schemeClr val="dk1"/>
                          </a:solidFill>
                          <a:latin typeface="Angsana New" pitchFamily="18" charset="-34"/>
                          <a:ea typeface="+mn-ea"/>
                          <a:cs typeface="Angsana New" pitchFamily="18" charset="-34"/>
                        </a:rPr>
                        <a:t> that focuses on agriculture and permits the pooling of resources to finance commercial farming</a:t>
                      </a:r>
                      <a:endParaRPr lang="en-US" dirty="0">
                        <a:latin typeface="Angsana New" pitchFamily="18" charset="-34"/>
                        <a:cs typeface="Angsana New" pitchFamily="18" charset="-34"/>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1"/>
            <a:ext cx="6324600" cy="380999"/>
          </a:xfrm>
        </p:spPr>
        <p:txBody>
          <a:bodyPr>
            <a:normAutofit fontScale="90000"/>
          </a:bodyPr>
          <a:lstStyle/>
          <a:p>
            <a:r>
              <a:rPr lang="en-US" sz="2700" b="1" dirty="0" smtClean="0"/>
              <a:t>Limiting Factors to Islamic Agriculture Finance</a:t>
            </a:r>
            <a:r>
              <a:rPr lang="en-US" sz="1600" b="1" dirty="0" smtClean="0"/>
              <a:t> 	</a:t>
            </a:r>
            <a:r>
              <a:rPr lang="en-US" sz="1600" dirty="0" smtClean="0"/>
              <a:t/>
            </a:r>
            <a:br>
              <a:rPr lang="en-US" sz="1600" dirty="0" smtClean="0"/>
            </a:br>
            <a:endParaRPr lang="en-US" sz="1600" dirty="0"/>
          </a:p>
        </p:txBody>
      </p:sp>
      <p:sp>
        <p:nvSpPr>
          <p:cNvPr id="6" name="Footer Placeholder 5"/>
          <p:cNvSpPr>
            <a:spLocks noGrp="1"/>
          </p:cNvSpPr>
          <p:nvPr>
            <p:ph type="ftr" sz="quarter" idx="11"/>
          </p:nvPr>
        </p:nvSpPr>
        <p:spPr/>
        <p:txBody>
          <a:bodyPr/>
          <a:lstStyle/>
          <a:p>
            <a:r>
              <a:rPr lang="en-US" smtClean="0"/>
              <a:t>1</a:t>
            </a:r>
            <a:endParaRPr lang="en-US"/>
          </a:p>
        </p:txBody>
      </p:sp>
      <p:sp>
        <p:nvSpPr>
          <p:cNvPr id="7" name="Slide Number Placeholder 6"/>
          <p:cNvSpPr>
            <a:spLocks noGrp="1"/>
          </p:cNvSpPr>
          <p:nvPr>
            <p:ph type="sldNum" sz="quarter" idx="12"/>
          </p:nvPr>
        </p:nvSpPr>
        <p:spPr/>
        <p:txBody>
          <a:bodyPr/>
          <a:lstStyle/>
          <a:p>
            <a:fld id="{F1A62DD7-6980-44E2-9E49-BCB5AC4A8ABA}" type="slidenum">
              <a:rPr lang="en-US" smtClean="0"/>
              <a:pPr/>
              <a:t>9</a:t>
            </a:fld>
            <a:endParaRPr lang="en-US"/>
          </a:p>
        </p:txBody>
      </p:sp>
      <p:sp>
        <p:nvSpPr>
          <p:cNvPr id="14337" name="Rectangle 1"/>
          <p:cNvSpPr>
            <a:spLocks noChangeArrowheads="1"/>
          </p:cNvSpPr>
          <p:nvPr/>
        </p:nvSpPr>
        <p:spPr bwMode="auto">
          <a:xfrm>
            <a:off x="503548" y="1119860"/>
            <a:ext cx="831692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Limited number of Islamic banks and Takaful operators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Fewer products on offer within the region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Large numbers of excluded Muslim populations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Difficulty in attracting foreign investment to the region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Pervasive poverty amid high corruption perception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Inadequate operational, managerial and jurisprudential skills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2040</TotalTime>
  <Words>800</Words>
  <Application>Microsoft Office PowerPoint</Application>
  <PresentationFormat>On-screen Show (4:3)</PresentationFormat>
  <Paragraphs>148</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vt:lpstr>
      <vt:lpstr>OUTLINE:</vt:lpstr>
      <vt:lpstr>Introduction </vt:lpstr>
      <vt:lpstr>Why Islamic Finance  </vt:lpstr>
      <vt:lpstr>Importance of Islamic Agriculture Finance</vt:lpstr>
      <vt:lpstr>Critical Areas of Islamic Agriculture Finance </vt:lpstr>
      <vt:lpstr>Availability of Islamic Agric Culture Finance in Africa</vt:lpstr>
      <vt:lpstr>Islamic Agriculture Finance Product Offering</vt:lpstr>
      <vt:lpstr>Limiting Factors to Islamic Agriculture Finance   </vt:lpstr>
      <vt:lpstr>Future Outlook</vt:lpstr>
      <vt:lpstr>THANK YOU</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ARAB GAMBIA ISLAMIC BANK LTD MANAGEMENT TEAM</dc:title>
  <dc:creator>hp01</dc:creator>
  <cp:lastModifiedBy>DELL</cp:lastModifiedBy>
  <cp:revision>342</cp:revision>
  <dcterms:created xsi:type="dcterms:W3CDTF">2011-01-17T14:06:53Z</dcterms:created>
  <dcterms:modified xsi:type="dcterms:W3CDTF">2016-11-08T10:18:32Z</dcterms:modified>
</cp:coreProperties>
</file>